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4"/>
  </p:notesMasterIdLst>
  <p:sldIdLst>
    <p:sldId id="258" r:id="rId2"/>
    <p:sldId id="257" r:id="rId3"/>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6106A7-3064-4D50-BDCD-6DDBEFB0DFB6}" v="8" dt="2019-06-13T08:06:13.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8" d="100"/>
          <a:sy n="38" d="100"/>
        </p:scale>
        <p:origin x="25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729D3-3BF5-4070-B4F3-D8BBD4CA25D5}" type="datetimeFigureOut">
              <a:rPr lang="en-GB" smtClean="0"/>
              <a:t>13/06/2019</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88FB5-A27C-4531-8F76-09B679584F62}" type="slidenum">
              <a:rPr lang="en-GB" smtClean="0"/>
              <a:t>‹#›</a:t>
            </a:fld>
            <a:endParaRPr lang="en-GB"/>
          </a:p>
        </p:txBody>
      </p:sp>
    </p:spTree>
    <p:extLst>
      <p:ext uri="{BB962C8B-B14F-4D97-AF65-F5344CB8AC3E}">
        <p14:creationId xmlns:p14="http://schemas.microsoft.com/office/powerpoint/2010/main" val="154715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E88FB5-A27C-4531-8F76-09B679584F62}" type="slidenum">
              <a:rPr lang="en-GB" smtClean="0"/>
              <a:t>1</a:t>
            </a:fld>
            <a:endParaRPr lang="en-GB"/>
          </a:p>
        </p:txBody>
      </p:sp>
    </p:spTree>
    <p:extLst>
      <p:ext uri="{BB962C8B-B14F-4D97-AF65-F5344CB8AC3E}">
        <p14:creationId xmlns:p14="http://schemas.microsoft.com/office/powerpoint/2010/main" val="24230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E88FB5-A27C-4531-8F76-09B679584F62}" type="slidenum">
              <a:rPr lang="en-GB" smtClean="0"/>
              <a:t>2</a:t>
            </a:fld>
            <a:endParaRPr lang="en-GB"/>
          </a:p>
        </p:txBody>
      </p:sp>
    </p:spTree>
    <p:extLst>
      <p:ext uri="{BB962C8B-B14F-4D97-AF65-F5344CB8AC3E}">
        <p14:creationId xmlns:p14="http://schemas.microsoft.com/office/powerpoint/2010/main" val="248308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C6A7AD-849E-434D-B57D-8B71E93D6E3F}"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639B8-02AF-4BBB-A056-F743338BB5BE}" type="slidenum">
              <a:rPr lang="en-GB" smtClean="0"/>
              <a:t>‹#›</a:t>
            </a:fld>
            <a:endParaRPr lang="en-GB"/>
          </a:p>
        </p:txBody>
      </p:sp>
    </p:spTree>
    <p:extLst>
      <p:ext uri="{BB962C8B-B14F-4D97-AF65-F5344CB8AC3E}">
        <p14:creationId xmlns:p14="http://schemas.microsoft.com/office/powerpoint/2010/main" val="258437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6A7AD-849E-434D-B57D-8B71E93D6E3F}"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639B8-02AF-4BBB-A056-F743338BB5BE}" type="slidenum">
              <a:rPr lang="en-GB" smtClean="0"/>
              <a:t>‹#›</a:t>
            </a:fld>
            <a:endParaRPr lang="en-GB"/>
          </a:p>
        </p:txBody>
      </p:sp>
    </p:spTree>
    <p:extLst>
      <p:ext uri="{BB962C8B-B14F-4D97-AF65-F5344CB8AC3E}">
        <p14:creationId xmlns:p14="http://schemas.microsoft.com/office/powerpoint/2010/main" val="404031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6A7AD-849E-434D-B57D-8B71E93D6E3F}"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639B8-02AF-4BBB-A056-F743338BB5BE}" type="slidenum">
              <a:rPr lang="en-GB" smtClean="0"/>
              <a:t>‹#›</a:t>
            </a:fld>
            <a:endParaRPr lang="en-GB"/>
          </a:p>
        </p:txBody>
      </p:sp>
    </p:spTree>
    <p:extLst>
      <p:ext uri="{BB962C8B-B14F-4D97-AF65-F5344CB8AC3E}">
        <p14:creationId xmlns:p14="http://schemas.microsoft.com/office/powerpoint/2010/main" val="25336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6A7AD-849E-434D-B57D-8B71E93D6E3F}"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639B8-02AF-4BBB-A056-F743338BB5BE}" type="slidenum">
              <a:rPr lang="en-GB" smtClean="0"/>
              <a:t>‹#›</a:t>
            </a:fld>
            <a:endParaRPr lang="en-GB"/>
          </a:p>
        </p:txBody>
      </p:sp>
    </p:spTree>
    <p:extLst>
      <p:ext uri="{BB962C8B-B14F-4D97-AF65-F5344CB8AC3E}">
        <p14:creationId xmlns:p14="http://schemas.microsoft.com/office/powerpoint/2010/main" val="314898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C6A7AD-849E-434D-B57D-8B71E93D6E3F}"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3639B8-02AF-4BBB-A056-F743338BB5BE}" type="slidenum">
              <a:rPr lang="en-GB" smtClean="0"/>
              <a:t>‹#›</a:t>
            </a:fld>
            <a:endParaRPr lang="en-GB"/>
          </a:p>
        </p:txBody>
      </p:sp>
    </p:spTree>
    <p:extLst>
      <p:ext uri="{BB962C8B-B14F-4D97-AF65-F5344CB8AC3E}">
        <p14:creationId xmlns:p14="http://schemas.microsoft.com/office/powerpoint/2010/main" val="122964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7AD-849E-434D-B57D-8B71E93D6E3F}"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3639B8-02AF-4BBB-A056-F743338BB5BE}" type="slidenum">
              <a:rPr lang="en-GB" smtClean="0"/>
              <a:t>‹#›</a:t>
            </a:fld>
            <a:endParaRPr lang="en-GB"/>
          </a:p>
        </p:txBody>
      </p:sp>
    </p:spTree>
    <p:extLst>
      <p:ext uri="{BB962C8B-B14F-4D97-AF65-F5344CB8AC3E}">
        <p14:creationId xmlns:p14="http://schemas.microsoft.com/office/powerpoint/2010/main" val="254874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839789" y="5937956"/>
            <a:ext cx="5157787" cy="873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72201" y="5937956"/>
            <a:ext cx="5183188" cy="8733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C6A7AD-849E-434D-B57D-8B71E93D6E3F}" type="datetimeFigureOut">
              <a:rPr lang="en-GB" smtClean="0"/>
              <a:t>13/06/2019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3639B8-02AF-4BBB-A056-F743338BB5BE}" type="slidenum">
              <a:rPr lang="en-GB" smtClean="0"/>
              <a:t>‹#›</a:t>
            </a:fld>
            <a:endParaRPr lang="en-GB"/>
          </a:p>
        </p:txBody>
      </p:sp>
    </p:spTree>
    <p:extLst>
      <p:ext uri="{BB962C8B-B14F-4D97-AF65-F5344CB8AC3E}">
        <p14:creationId xmlns:p14="http://schemas.microsoft.com/office/powerpoint/2010/main" val="296380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C6A7AD-849E-434D-B57D-8B71E93D6E3F}" type="datetimeFigureOut">
              <a:rPr lang="en-GB" smtClean="0"/>
              <a:t>13/06/2019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3639B8-02AF-4BBB-A056-F743338BB5BE}" type="slidenum">
              <a:rPr lang="en-GB" smtClean="0"/>
              <a:t>‹#›</a:t>
            </a:fld>
            <a:endParaRPr lang="en-GB"/>
          </a:p>
        </p:txBody>
      </p:sp>
    </p:spTree>
    <p:extLst>
      <p:ext uri="{BB962C8B-B14F-4D97-AF65-F5344CB8AC3E}">
        <p14:creationId xmlns:p14="http://schemas.microsoft.com/office/powerpoint/2010/main" val="9765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6A7AD-849E-434D-B57D-8B71E93D6E3F}" type="datetimeFigureOut">
              <a:rPr lang="en-GB" smtClean="0"/>
              <a:t>13/06/2019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3639B8-02AF-4BBB-A056-F743338BB5BE}" type="slidenum">
              <a:rPr lang="en-GB" smtClean="0"/>
              <a:t>‹#›</a:t>
            </a:fld>
            <a:endParaRPr lang="en-GB"/>
          </a:p>
        </p:txBody>
      </p:sp>
    </p:spTree>
    <p:extLst>
      <p:ext uri="{BB962C8B-B14F-4D97-AF65-F5344CB8AC3E}">
        <p14:creationId xmlns:p14="http://schemas.microsoft.com/office/powerpoint/2010/main" val="199376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93C6A7AD-849E-434D-B57D-8B71E93D6E3F}"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3639B8-02AF-4BBB-A056-F743338BB5BE}" type="slidenum">
              <a:rPr lang="en-GB" smtClean="0"/>
              <a:t>‹#›</a:t>
            </a:fld>
            <a:endParaRPr lang="en-GB"/>
          </a:p>
        </p:txBody>
      </p:sp>
    </p:spTree>
    <p:extLst>
      <p:ext uri="{BB962C8B-B14F-4D97-AF65-F5344CB8AC3E}">
        <p14:creationId xmlns:p14="http://schemas.microsoft.com/office/powerpoint/2010/main" val="27429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93C6A7AD-849E-434D-B57D-8B71E93D6E3F}"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3639B8-02AF-4BBB-A056-F743338BB5BE}" type="slidenum">
              <a:rPr lang="en-GB" smtClean="0"/>
              <a:t>‹#›</a:t>
            </a:fld>
            <a:endParaRPr lang="en-GB"/>
          </a:p>
        </p:txBody>
      </p:sp>
    </p:spTree>
    <p:extLst>
      <p:ext uri="{BB962C8B-B14F-4D97-AF65-F5344CB8AC3E}">
        <p14:creationId xmlns:p14="http://schemas.microsoft.com/office/powerpoint/2010/main" val="111477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93C6A7AD-849E-434D-B57D-8B71E93D6E3F}" type="datetimeFigureOut">
              <a:rPr lang="en-GB" smtClean="0"/>
              <a:t>13/06/2019</a:t>
            </a:fld>
            <a:endParaRPr lang="en-GB"/>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793639B8-02AF-4BBB-A056-F743338BB5BE}" type="slidenum">
              <a:rPr lang="en-GB" smtClean="0"/>
              <a:t>‹#›</a:t>
            </a:fld>
            <a:endParaRPr lang="en-GB"/>
          </a:p>
        </p:txBody>
      </p:sp>
    </p:spTree>
    <p:extLst>
      <p:ext uri="{BB962C8B-B14F-4D97-AF65-F5344CB8AC3E}">
        <p14:creationId xmlns:p14="http://schemas.microsoft.com/office/powerpoint/2010/main" val="23349852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energyinst.org/whats-on/search"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122;p19">
            <a:extLst>
              <a:ext uri="{FF2B5EF4-FFF2-40B4-BE49-F238E27FC236}">
                <a16:creationId xmlns:a16="http://schemas.microsoft.com/office/drawing/2014/main" id="{DAA0F68D-0CA5-433F-8F45-ABBEF2BC5767}"/>
              </a:ext>
            </a:extLst>
          </p:cNvPr>
          <p:cNvPicPr preferRelativeResize="0"/>
          <p:nvPr/>
        </p:nvPicPr>
        <p:blipFill rotWithShape="1">
          <a:blip r:embed="rId3">
            <a:alphaModFix/>
          </a:blip>
          <a:srcRect/>
          <a:stretch/>
        </p:blipFill>
        <p:spPr>
          <a:xfrm rot="16200000">
            <a:off x="7490467" y="-872947"/>
            <a:ext cx="3828585" cy="5574480"/>
          </a:xfrm>
          <a:prstGeom prst="rect">
            <a:avLst/>
          </a:prstGeom>
          <a:noFill/>
          <a:ln>
            <a:noFill/>
          </a:ln>
        </p:spPr>
      </p:pic>
      <p:pic>
        <p:nvPicPr>
          <p:cNvPr id="5" name="Google Shape;133;p20" descr="YPN_LHC_small.png">
            <a:extLst>
              <a:ext uri="{FF2B5EF4-FFF2-40B4-BE49-F238E27FC236}">
                <a16:creationId xmlns:a16="http://schemas.microsoft.com/office/drawing/2014/main" id="{03C1367A-097A-4B12-812D-5B35ADBBCF47}"/>
              </a:ext>
            </a:extLst>
          </p:cNvPr>
          <p:cNvPicPr preferRelativeResize="0"/>
          <p:nvPr/>
        </p:nvPicPr>
        <p:blipFill rotWithShape="1">
          <a:blip r:embed="rId4">
            <a:alphaModFix/>
          </a:blip>
          <a:srcRect/>
          <a:stretch/>
        </p:blipFill>
        <p:spPr>
          <a:xfrm>
            <a:off x="458393" y="554954"/>
            <a:ext cx="5182132" cy="1979592"/>
          </a:xfrm>
          <a:prstGeom prst="rect">
            <a:avLst/>
          </a:prstGeom>
          <a:noFill/>
          <a:ln>
            <a:noFill/>
          </a:ln>
        </p:spPr>
      </p:pic>
      <p:sp>
        <p:nvSpPr>
          <p:cNvPr id="13" name="TextBox 12">
            <a:extLst>
              <a:ext uri="{FF2B5EF4-FFF2-40B4-BE49-F238E27FC236}">
                <a16:creationId xmlns:a16="http://schemas.microsoft.com/office/drawing/2014/main" id="{6672F384-A27D-49C3-9D98-F12D46936D13}"/>
              </a:ext>
            </a:extLst>
          </p:cNvPr>
          <p:cNvSpPr txBox="1"/>
          <p:nvPr/>
        </p:nvSpPr>
        <p:spPr>
          <a:xfrm>
            <a:off x="442065" y="5278022"/>
            <a:ext cx="11307870" cy="769441"/>
          </a:xfrm>
          <a:prstGeom prst="rect">
            <a:avLst/>
          </a:prstGeom>
          <a:noFill/>
        </p:spPr>
        <p:txBody>
          <a:bodyPr wrap="square" rtlCol="0">
            <a:spAutoFit/>
          </a:bodyPr>
          <a:lstStyle/>
          <a:p>
            <a:r>
              <a:rPr lang="en-GB" sz="4400" b="1" dirty="0">
                <a:solidFill>
                  <a:srgbClr val="002060"/>
                </a:solidFill>
              </a:rPr>
              <a:t>YPN FutureTech: Power to the People</a:t>
            </a:r>
          </a:p>
        </p:txBody>
      </p:sp>
      <p:sp>
        <p:nvSpPr>
          <p:cNvPr id="14" name="TextBox 13">
            <a:extLst>
              <a:ext uri="{FF2B5EF4-FFF2-40B4-BE49-F238E27FC236}">
                <a16:creationId xmlns:a16="http://schemas.microsoft.com/office/drawing/2014/main" id="{9494E2B8-E1EF-4526-A2D4-D050A93DA9F1}"/>
              </a:ext>
            </a:extLst>
          </p:cNvPr>
          <p:cNvSpPr txBox="1"/>
          <p:nvPr/>
        </p:nvSpPr>
        <p:spPr>
          <a:xfrm>
            <a:off x="442066" y="5883296"/>
            <a:ext cx="11307870" cy="954107"/>
          </a:xfrm>
          <a:prstGeom prst="rect">
            <a:avLst/>
          </a:prstGeom>
          <a:noFill/>
        </p:spPr>
        <p:txBody>
          <a:bodyPr wrap="square" rtlCol="0">
            <a:spAutoFit/>
          </a:bodyPr>
          <a:lstStyle/>
          <a:p>
            <a:r>
              <a:rPr lang="en-GB" sz="2800" b="1" i="1" dirty="0">
                <a:solidFill>
                  <a:srgbClr val="002060"/>
                </a:solidFill>
              </a:rPr>
              <a:t>Join the debate and discover how consumer technology is shaping the energy transition</a:t>
            </a:r>
          </a:p>
        </p:txBody>
      </p:sp>
      <p:sp>
        <p:nvSpPr>
          <p:cNvPr id="15" name="TextBox 14">
            <a:extLst>
              <a:ext uri="{FF2B5EF4-FFF2-40B4-BE49-F238E27FC236}">
                <a16:creationId xmlns:a16="http://schemas.microsoft.com/office/drawing/2014/main" id="{64C3CD8F-1B66-4E6C-BBBE-BA0F3D14E5B7}"/>
              </a:ext>
            </a:extLst>
          </p:cNvPr>
          <p:cNvSpPr txBox="1"/>
          <p:nvPr/>
        </p:nvSpPr>
        <p:spPr>
          <a:xfrm>
            <a:off x="442065" y="8345186"/>
            <a:ext cx="10961850" cy="7571303"/>
          </a:xfrm>
          <a:prstGeom prst="rect">
            <a:avLst/>
          </a:prstGeom>
          <a:noFill/>
        </p:spPr>
        <p:txBody>
          <a:bodyPr wrap="square" rtlCol="0">
            <a:spAutoFit/>
          </a:bodyPr>
          <a:lstStyle/>
          <a:p>
            <a:r>
              <a:rPr lang="en-GB" sz="2800" b="1" dirty="0">
                <a:solidFill>
                  <a:srgbClr val="002060"/>
                </a:solidFill>
              </a:rPr>
              <a:t>18:30-19:00 </a:t>
            </a:r>
            <a:r>
              <a:rPr lang="en-GB" sz="2800" dirty="0">
                <a:solidFill>
                  <a:srgbClr val="002060"/>
                </a:solidFill>
              </a:rPr>
              <a:t>Event Registration &amp; Networking Drinks</a:t>
            </a:r>
          </a:p>
          <a:p>
            <a:r>
              <a:rPr lang="en-GB" sz="2800" b="1" dirty="0">
                <a:solidFill>
                  <a:srgbClr val="002060"/>
                </a:solidFill>
              </a:rPr>
              <a:t>19:00-20:00 </a:t>
            </a:r>
            <a:r>
              <a:rPr lang="en-GB" sz="2800" dirty="0">
                <a:solidFill>
                  <a:srgbClr val="002060"/>
                </a:solidFill>
              </a:rPr>
              <a:t>Interactive Panel Debate</a:t>
            </a:r>
          </a:p>
          <a:p>
            <a:r>
              <a:rPr lang="en-GB" sz="2800" b="1" dirty="0">
                <a:solidFill>
                  <a:srgbClr val="002060"/>
                </a:solidFill>
              </a:rPr>
              <a:t>20:00-21:30 </a:t>
            </a:r>
            <a:r>
              <a:rPr lang="en-GB" sz="2800" dirty="0">
                <a:solidFill>
                  <a:srgbClr val="002060"/>
                </a:solidFill>
              </a:rPr>
              <a:t>Networking Reception, </a:t>
            </a:r>
            <a:r>
              <a:rPr lang="en-GB" sz="2800" i="1" dirty="0">
                <a:solidFill>
                  <a:srgbClr val="002060"/>
                </a:solidFill>
              </a:rPr>
              <a:t>VR Installation </a:t>
            </a:r>
            <a:r>
              <a:rPr lang="en-GB" sz="2800" dirty="0">
                <a:solidFill>
                  <a:srgbClr val="002060"/>
                </a:solidFill>
              </a:rPr>
              <a:t>&amp; </a:t>
            </a:r>
            <a:r>
              <a:rPr lang="en-GB" sz="2800" i="1" dirty="0">
                <a:solidFill>
                  <a:srgbClr val="002060"/>
                </a:solidFill>
              </a:rPr>
              <a:t>Hydrogen Fuel Cell Demonstration</a:t>
            </a:r>
          </a:p>
          <a:p>
            <a:endParaRPr lang="en-GB" sz="2000" b="1" dirty="0">
              <a:solidFill>
                <a:srgbClr val="002060"/>
              </a:solidFill>
            </a:endParaRPr>
          </a:p>
          <a:p>
            <a:r>
              <a:rPr lang="en-GB" sz="2800" b="1" dirty="0">
                <a:solidFill>
                  <a:srgbClr val="002060"/>
                </a:solidFill>
              </a:rPr>
              <a:t>EVENT SUMMARY</a:t>
            </a:r>
          </a:p>
          <a:p>
            <a:r>
              <a:rPr lang="en-GB" sz="2000" dirty="0"/>
              <a:t>The Energy Transition is upon us but there’s more to the system change than wind turbines &amp; solar. Advances in digitalisation and technology are redefining how people interact with their energy, not simply offering lower bills &amp; increasing efficiencies but creating pro-</a:t>
            </a:r>
            <a:r>
              <a:rPr lang="en-GB" sz="2000" dirty="0" err="1"/>
              <a:t>sumers</a:t>
            </a:r>
            <a:r>
              <a:rPr lang="en-GB" sz="2000" dirty="0"/>
              <a:t> &amp; peer-to-peer behind-the-meter micro-grids. Come along and hear more on what consumer technology could be in your home sooner than you think!</a:t>
            </a:r>
          </a:p>
          <a:p>
            <a:endParaRPr lang="en-GB" sz="2000" dirty="0"/>
          </a:p>
          <a:p>
            <a:r>
              <a:rPr lang="en-GB" sz="2800" b="1" dirty="0">
                <a:solidFill>
                  <a:srgbClr val="002060"/>
                </a:solidFill>
              </a:rPr>
              <a:t>CONFIRMED SPEAKERS:</a:t>
            </a:r>
          </a:p>
          <a:p>
            <a:endParaRPr lang="en-GB" sz="2000" dirty="0"/>
          </a:p>
          <a:p>
            <a:endParaRPr lang="en-GB" sz="2000" dirty="0"/>
          </a:p>
          <a:p>
            <a:endParaRPr lang="en-GB" sz="2000" dirty="0"/>
          </a:p>
          <a:p>
            <a:endParaRPr lang="en-GB" sz="1400" b="1" dirty="0">
              <a:solidFill>
                <a:srgbClr val="002060"/>
              </a:solidFill>
            </a:endParaRPr>
          </a:p>
          <a:p>
            <a:endParaRPr lang="en-GB" sz="2800" b="1" dirty="0">
              <a:solidFill>
                <a:srgbClr val="002060"/>
              </a:solidFill>
            </a:endParaRPr>
          </a:p>
          <a:p>
            <a:r>
              <a:rPr lang="en-GB" sz="2800" b="1" dirty="0">
                <a:solidFill>
                  <a:srgbClr val="002060"/>
                </a:solidFill>
              </a:rPr>
              <a:t>TICKET INFORMATION</a:t>
            </a:r>
          </a:p>
          <a:p>
            <a:r>
              <a:rPr lang="en-GB" sz="2000" dirty="0"/>
              <a:t>Free tickets include food &amp; drink, are limited and therefore allocated on a first come, first served basis. </a:t>
            </a:r>
          </a:p>
          <a:p>
            <a:r>
              <a:rPr lang="en-GB" sz="2000" dirty="0"/>
              <a:t>Please book via the EI website: </a:t>
            </a:r>
            <a:r>
              <a:rPr lang="en-GB" sz="2800" dirty="0">
                <a:hlinkClick r:id="rId5"/>
              </a:rPr>
              <a:t>https://www.energyinst.org/whats-on/search</a:t>
            </a:r>
            <a:endParaRPr lang="en-GB" sz="2800" dirty="0"/>
          </a:p>
        </p:txBody>
      </p:sp>
      <p:sp>
        <p:nvSpPr>
          <p:cNvPr id="16" name="TextBox 15">
            <a:extLst>
              <a:ext uri="{FF2B5EF4-FFF2-40B4-BE49-F238E27FC236}">
                <a16:creationId xmlns:a16="http://schemas.microsoft.com/office/drawing/2014/main" id="{E27E7D0D-17A0-4B81-975C-D34EF509AE51}"/>
              </a:ext>
            </a:extLst>
          </p:cNvPr>
          <p:cNvSpPr txBox="1"/>
          <p:nvPr/>
        </p:nvSpPr>
        <p:spPr>
          <a:xfrm>
            <a:off x="647700" y="6922726"/>
            <a:ext cx="10756215" cy="1200329"/>
          </a:xfrm>
          <a:prstGeom prst="rect">
            <a:avLst/>
          </a:prstGeom>
          <a:noFill/>
        </p:spPr>
        <p:txBody>
          <a:bodyPr wrap="square" rtlCol="0">
            <a:spAutoFit/>
          </a:bodyPr>
          <a:lstStyle/>
          <a:p>
            <a:r>
              <a:rPr lang="en-GB" sz="3200" dirty="0">
                <a:solidFill>
                  <a:schemeClr val="accent2"/>
                </a:solidFill>
              </a:rPr>
              <a:t>Runway East Moorgate, 10 Finsbury Square, London , EC2A 1AF</a:t>
            </a:r>
          </a:p>
          <a:p>
            <a:pPr algn="r"/>
            <a:r>
              <a:rPr lang="en-GB" sz="4000" b="1" dirty="0">
                <a:solidFill>
                  <a:schemeClr val="accent2"/>
                </a:solidFill>
              </a:rPr>
              <a:t>Thursday 20</a:t>
            </a:r>
            <a:r>
              <a:rPr lang="en-GB" sz="4000" b="1" baseline="30000" dirty="0">
                <a:solidFill>
                  <a:schemeClr val="accent2"/>
                </a:solidFill>
              </a:rPr>
              <a:t>th</a:t>
            </a:r>
            <a:r>
              <a:rPr lang="en-GB" sz="4000" b="1" dirty="0">
                <a:solidFill>
                  <a:schemeClr val="accent2"/>
                </a:solidFill>
              </a:rPr>
              <a:t> June, 6:30-9:30 pm</a:t>
            </a:r>
          </a:p>
        </p:txBody>
      </p:sp>
      <p:grpSp>
        <p:nvGrpSpPr>
          <p:cNvPr id="29" name="Group 28">
            <a:extLst>
              <a:ext uri="{FF2B5EF4-FFF2-40B4-BE49-F238E27FC236}">
                <a16:creationId xmlns:a16="http://schemas.microsoft.com/office/drawing/2014/main" id="{61822395-9954-445C-8AAE-137590BC302B}"/>
              </a:ext>
            </a:extLst>
          </p:cNvPr>
          <p:cNvGrpSpPr/>
          <p:nvPr/>
        </p:nvGrpSpPr>
        <p:grpSpPr>
          <a:xfrm>
            <a:off x="-1" y="2934295"/>
            <a:ext cx="12192001" cy="2074404"/>
            <a:chOff x="-1" y="3654833"/>
            <a:chExt cx="12192001" cy="2074404"/>
          </a:xfrm>
        </p:grpSpPr>
        <p:pic>
          <p:nvPicPr>
            <p:cNvPr id="20" name="Picture 19">
              <a:extLst>
                <a:ext uri="{FF2B5EF4-FFF2-40B4-BE49-F238E27FC236}">
                  <a16:creationId xmlns:a16="http://schemas.microsoft.com/office/drawing/2014/main" id="{FDFC756A-B2F4-448D-970C-2BFBBC226EE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 y="3654833"/>
              <a:ext cx="2591515" cy="2074404"/>
            </a:xfrm>
            <a:prstGeom prst="rect">
              <a:avLst/>
            </a:prstGeom>
          </p:spPr>
        </p:pic>
        <p:pic>
          <p:nvPicPr>
            <p:cNvPr id="22" name="Picture 21">
              <a:extLst>
                <a:ext uri="{FF2B5EF4-FFF2-40B4-BE49-F238E27FC236}">
                  <a16:creationId xmlns:a16="http://schemas.microsoft.com/office/drawing/2014/main" id="{A60CE7DE-89D5-4BC1-87BE-FF6591BB249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591515" y="3654833"/>
              <a:ext cx="6610351" cy="2074403"/>
            </a:xfrm>
            <a:prstGeom prst="rect">
              <a:avLst/>
            </a:prstGeom>
          </p:spPr>
        </p:pic>
        <p:pic>
          <p:nvPicPr>
            <p:cNvPr id="28" name="Picture 27">
              <a:extLst>
                <a:ext uri="{FF2B5EF4-FFF2-40B4-BE49-F238E27FC236}">
                  <a16:creationId xmlns:a16="http://schemas.microsoft.com/office/drawing/2014/main" id="{F28CF13E-E4FA-4D45-9472-85F3036A8D3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9201866" y="3654833"/>
              <a:ext cx="2990134" cy="2074403"/>
            </a:xfrm>
            <a:prstGeom prst="rect">
              <a:avLst/>
            </a:prstGeom>
          </p:spPr>
        </p:pic>
      </p:grpSp>
      <p:graphicFrame>
        <p:nvGraphicFramePr>
          <p:cNvPr id="2" name="Table 1">
            <a:extLst>
              <a:ext uri="{FF2B5EF4-FFF2-40B4-BE49-F238E27FC236}">
                <a16:creationId xmlns:a16="http://schemas.microsoft.com/office/drawing/2014/main" id="{065C5F7F-A47C-45FD-AB60-262FE6DE9282}"/>
              </a:ext>
            </a:extLst>
          </p:cNvPr>
          <p:cNvGraphicFramePr>
            <a:graphicFrameLocks noGrp="1"/>
          </p:cNvGraphicFramePr>
          <p:nvPr>
            <p:extLst>
              <p:ext uri="{D42A27DB-BD31-4B8C-83A1-F6EECF244321}">
                <p14:modId xmlns:p14="http://schemas.microsoft.com/office/powerpoint/2010/main" val="1843185173"/>
              </p:ext>
            </p:extLst>
          </p:nvPr>
        </p:nvGraphicFramePr>
        <p:xfrm>
          <a:off x="458393" y="13061405"/>
          <a:ext cx="10945522" cy="1463040"/>
        </p:xfrm>
        <a:graphic>
          <a:graphicData uri="http://schemas.openxmlformats.org/drawingml/2006/table">
            <a:tbl>
              <a:tblPr firstRow="1" bandRow="1">
                <a:tableStyleId>{5C22544A-7EE6-4342-B048-85BDC9FD1C3A}</a:tableStyleId>
              </a:tblPr>
              <a:tblGrid>
                <a:gridCol w="5472761">
                  <a:extLst>
                    <a:ext uri="{9D8B030D-6E8A-4147-A177-3AD203B41FA5}">
                      <a16:colId xmlns:a16="http://schemas.microsoft.com/office/drawing/2014/main" val="104684619"/>
                    </a:ext>
                  </a:extLst>
                </a:gridCol>
                <a:gridCol w="5472761">
                  <a:extLst>
                    <a:ext uri="{9D8B030D-6E8A-4147-A177-3AD203B41FA5}">
                      <a16:colId xmlns:a16="http://schemas.microsoft.com/office/drawing/2014/main" val="4212933748"/>
                    </a:ext>
                  </a:extLst>
                </a:gridCol>
              </a:tblGrid>
              <a:tr h="318045">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mn-lt"/>
                          <a:ea typeface="+mn-ea"/>
                          <a:cs typeface="+mn-cs"/>
                        </a:rPr>
                        <a:t>Jo Coleman:</a:t>
                      </a:r>
                      <a:r>
                        <a:rPr kumimoji="0" lang="en-GB" sz="2000" b="0" i="0" u="none" strike="noStrike" kern="1200" cap="none" spc="0" normalizeH="0" baseline="0" noProof="0" dirty="0">
                          <a:ln>
                            <a:noFill/>
                          </a:ln>
                          <a:solidFill>
                            <a:prstClr val="black"/>
                          </a:solidFill>
                          <a:effectLst/>
                          <a:uLnTx/>
                          <a:uFillTx/>
                          <a:latin typeface="+mn-lt"/>
                          <a:ea typeface="+mn-ea"/>
                          <a:cs typeface="+mn-cs"/>
                        </a:rPr>
                        <a:t> Shell Energy Transitions Manager </a:t>
                      </a:r>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mn-lt"/>
                          <a:ea typeface="+mn-ea"/>
                          <a:cs typeface="+mn-cs"/>
                        </a:rPr>
                        <a:t>Pete Armstrong: </a:t>
                      </a:r>
                      <a:r>
                        <a:rPr kumimoji="0" lang="en-GB" sz="2000" b="0" i="0" u="none" strike="noStrike" kern="1200" cap="none" spc="0" normalizeH="0" baseline="0" noProof="0" dirty="0" err="1">
                          <a:ln>
                            <a:noFill/>
                          </a:ln>
                          <a:solidFill>
                            <a:prstClr val="black"/>
                          </a:solidFill>
                          <a:effectLst/>
                          <a:uLnTx/>
                          <a:uFillTx/>
                          <a:latin typeface="+mn-lt"/>
                          <a:ea typeface="+mn-ea"/>
                          <a:cs typeface="+mn-cs"/>
                        </a:rPr>
                        <a:t>Mixergy</a:t>
                      </a:r>
                      <a:r>
                        <a:rPr kumimoji="0" lang="en-GB" sz="2000" b="0" i="0" u="none" strike="noStrike" kern="1200" cap="none" spc="0" normalizeH="0" baseline="0" noProof="0" dirty="0">
                          <a:ln>
                            <a:noFill/>
                          </a:ln>
                          <a:solidFill>
                            <a:prstClr val="black"/>
                          </a:solidFill>
                          <a:effectLst/>
                          <a:uLnTx/>
                          <a:uFillTx/>
                          <a:latin typeface="+mn-lt"/>
                          <a:ea typeface="+mn-ea"/>
                          <a:cs typeface="+mn-cs"/>
                        </a:rPr>
                        <a:t> CEO</a:t>
                      </a:r>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006222"/>
                  </a:ext>
                </a:extLst>
              </a:tr>
              <a:tr h="199935">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mn-lt"/>
                          <a:ea typeface="+mn-ea"/>
                          <a:cs typeface="+mn-cs"/>
                        </a:rPr>
                        <a:t>Chris Wright: </a:t>
                      </a:r>
                      <a:r>
                        <a:rPr kumimoji="0" lang="en-GB" sz="2000" b="0" i="0" u="none" strike="noStrike" kern="1200" cap="none" spc="0" normalizeH="0" baseline="0" noProof="0" dirty="0" err="1">
                          <a:ln>
                            <a:noFill/>
                          </a:ln>
                          <a:solidFill>
                            <a:prstClr val="black"/>
                          </a:solidFill>
                          <a:effectLst/>
                          <a:uLnTx/>
                          <a:uFillTx/>
                          <a:latin typeface="+mn-lt"/>
                          <a:ea typeface="+mn-ea"/>
                          <a:cs typeface="+mn-cs"/>
                        </a:rPr>
                        <a:t>Moxia</a:t>
                      </a:r>
                      <a:r>
                        <a:rPr kumimoji="0" lang="en-GB" sz="2000" b="0" i="0" u="none" strike="noStrike" kern="1200" cap="none" spc="0" normalizeH="0" baseline="0" noProof="0" dirty="0">
                          <a:ln>
                            <a:noFill/>
                          </a:ln>
                          <a:solidFill>
                            <a:prstClr val="black"/>
                          </a:solidFill>
                          <a:effectLst/>
                          <a:uLnTx/>
                          <a:uFillTx/>
                          <a:latin typeface="+mn-lt"/>
                          <a:ea typeface="+mn-ea"/>
                          <a:cs typeface="+mn-cs"/>
                        </a:rPr>
                        <a:t> Co-founder &amp; CTO</a:t>
                      </a:r>
                      <a:endParaRPr kumimoji="0" lang="en-GB" sz="2400" b="1" i="0" u="none" strike="noStrike" kern="1200" cap="none" spc="0" normalizeH="0" baseline="0" noProof="0" dirty="0">
                        <a:ln>
                          <a:noFill/>
                        </a:ln>
                        <a:solidFill>
                          <a:prstClr val="white"/>
                        </a:solidFill>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mn-lt"/>
                          <a:ea typeface="+mn-ea"/>
                          <a:cs typeface="+mn-cs"/>
                        </a:rPr>
                        <a:t>Shaun McHugh:</a:t>
                      </a:r>
                      <a:r>
                        <a:rPr kumimoji="0" lang="en-GB" sz="20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mn-lt"/>
                          <a:ea typeface="+mn-ea"/>
                          <a:cs typeface="+mn-cs"/>
                        </a:rPr>
                        <a:t>PowerLoop</a:t>
                      </a:r>
                      <a:r>
                        <a:rPr kumimoji="0" lang="en-GB" sz="20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mn-lt"/>
                          <a:ea typeface="+mn-ea"/>
                          <a:cs typeface="+mn-cs"/>
                        </a:rPr>
                        <a:t>Vechicle</a:t>
                      </a:r>
                      <a:r>
                        <a:rPr kumimoji="0" lang="en-GB" sz="2000" b="0" i="0" u="none" strike="noStrike" kern="1200" cap="none" spc="0" normalizeH="0" baseline="0" noProof="0" dirty="0">
                          <a:ln>
                            <a:noFill/>
                          </a:ln>
                          <a:solidFill>
                            <a:prstClr val="black"/>
                          </a:solidFill>
                          <a:effectLst/>
                          <a:uLnTx/>
                          <a:uFillTx/>
                          <a:latin typeface="+mn-lt"/>
                          <a:ea typeface="+mn-ea"/>
                          <a:cs typeface="+mn-cs"/>
                        </a:rPr>
                        <a:t>-to-Grid project manager</a:t>
                      </a:r>
                      <a:endParaRPr kumimoji="0" lang="en-GB" sz="2400" b="0" i="0" u="none" strike="noStrike" kern="1200" cap="none" spc="0" normalizeH="0" baseline="0" noProof="0" dirty="0">
                        <a:ln>
                          <a:noFill/>
                        </a:ln>
                        <a:solidFill>
                          <a:prstClr val="black"/>
                        </a:solidFill>
                        <a:effectLst/>
                        <a:uLnTx/>
                        <a:uFillTx/>
                        <a:latin typeface="+mn-lt"/>
                        <a:ea typeface="+mn-ea"/>
                        <a:cs typeface="+mn-cs"/>
                      </a:endParaRPr>
                    </a:p>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1244447"/>
                  </a:ext>
                </a:extLst>
              </a:tr>
            </a:tbl>
          </a:graphicData>
        </a:graphic>
      </p:graphicFrame>
    </p:spTree>
    <p:extLst>
      <p:ext uri="{BB962C8B-B14F-4D97-AF65-F5344CB8AC3E}">
        <p14:creationId xmlns:p14="http://schemas.microsoft.com/office/powerpoint/2010/main" val="217883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2;p19">
            <a:extLst>
              <a:ext uri="{FF2B5EF4-FFF2-40B4-BE49-F238E27FC236}">
                <a16:creationId xmlns:a16="http://schemas.microsoft.com/office/drawing/2014/main" id="{399C108F-A1CB-4854-8EF9-3A80339A6F5D}"/>
              </a:ext>
            </a:extLst>
          </p:cNvPr>
          <p:cNvPicPr preferRelativeResize="0"/>
          <p:nvPr/>
        </p:nvPicPr>
        <p:blipFill rotWithShape="1">
          <a:blip r:embed="rId3">
            <a:alphaModFix/>
          </a:blip>
          <a:srcRect/>
          <a:stretch/>
        </p:blipFill>
        <p:spPr>
          <a:xfrm rot="16200000">
            <a:off x="7490467" y="-872947"/>
            <a:ext cx="3828585" cy="5574480"/>
          </a:xfrm>
          <a:prstGeom prst="rect">
            <a:avLst/>
          </a:prstGeom>
          <a:noFill/>
          <a:ln>
            <a:noFill/>
          </a:ln>
        </p:spPr>
      </p:pic>
      <p:pic>
        <p:nvPicPr>
          <p:cNvPr id="5" name="Google Shape;133;p20" descr="YPN_LHC_small.png">
            <a:extLst>
              <a:ext uri="{FF2B5EF4-FFF2-40B4-BE49-F238E27FC236}">
                <a16:creationId xmlns:a16="http://schemas.microsoft.com/office/drawing/2014/main" id="{03C1367A-097A-4B12-812D-5B35ADBBCF47}"/>
              </a:ext>
            </a:extLst>
          </p:cNvPr>
          <p:cNvPicPr preferRelativeResize="0"/>
          <p:nvPr/>
        </p:nvPicPr>
        <p:blipFill rotWithShape="1">
          <a:blip r:embed="rId4">
            <a:alphaModFix/>
          </a:blip>
          <a:srcRect/>
          <a:stretch/>
        </p:blipFill>
        <p:spPr>
          <a:xfrm>
            <a:off x="458393" y="554954"/>
            <a:ext cx="5182132" cy="1979592"/>
          </a:xfrm>
          <a:prstGeom prst="rect">
            <a:avLst/>
          </a:prstGeom>
          <a:noFill/>
          <a:ln>
            <a:noFill/>
          </a:ln>
        </p:spPr>
      </p:pic>
      <p:sp>
        <p:nvSpPr>
          <p:cNvPr id="15" name="TextBox 14">
            <a:extLst>
              <a:ext uri="{FF2B5EF4-FFF2-40B4-BE49-F238E27FC236}">
                <a16:creationId xmlns:a16="http://schemas.microsoft.com/office/drawing/2014/main" id="{64C3CD8F-1B66-4E6C-BBBE-BA0F3D14E5B7}"/>
              </a:ext>
            </a:extLst>
          </p:cNvPr>
          <p:cNvSpPr txBox="1"/>
          <p:nvPr/>
        </p:nvSpPr>
        <p:spPr>
          <a:xfrm>
            <a:off x="564717" y="3109143"/>
            <a:ext cx="8312938" cy="1569660"/>
          </a:xfrm>
          <a:prstGeom prst="rect">
            <a:avLst/>
          </a:prstGeom>
          <a:noFill/>
        </p:spPr>
        <p:txBody>
          <a:bodyPr wrap="square" rtlCol="0">
            <a:spAutoFit/>
          </a:bodyPr>
          <a:lstStyle/>
          <a:p>
            <a:r>
              <a:rPr lang="en-GB" sz="2800" b="1" dirty="0">
                <a:solidFill>
                  <a:srgbClr val="002060"/>
                </a:solidFill>
              </a:rPr>
              <a:t>ABOUT THE PANEL SPEAKERS</a:t>
            </a:r>
          </a:p>
          <a:p>
            <a:endParaRPr lang="en-GB" sz="2000" dirty="0"/>
          </a:p>
          <a:p>
            <a:endParaRPr lang="en-GB" sz="2000" dirty="0"/>
          </a:p>
          <a:p>
            <a:endParaRPr lang="en-GB" sz="2800" dirty="0"/>
          </a:p>
        </p:txBody>
      </p:sp>
      <p:sp>
        <p:nvSpPr>
          <p:cNvPr id="18" name="TextBox 17">
            <a:extLst>
              <a:ext uri="{FF2B5EF4-FFF2-40B4-BE49-F238E27FC236}">
                <a16:creationId xmlns:a16="http://schemas.microsoft.com/office/drawing/2014/main" id="{B1F8DAB5-5C35-4904-8DC9-7CAFBE9DC83A}"/>
              </a:ext>
            </a:extLst>
          </p:cNvPr>
          <p:cNvSpPr txBox="1"/>
          <p:nvPr/>
        </p:nvSpPr>
        <p:spPr>
          <a:xfrm>
            <a:off x="2526047" y="3828586"/>
            <a:ext cx="9154400" cy="10987623"/>
          </a:xfrm>
          <a:prstGeom prst="rect">
            <a:avLst/>
          </a:prstGeom>
          <a:noFill/>
        </p:spPr>
        <p:txBody>
          <a:bodyPr wrap="square" rtlCol="0">
            <a:spAutoFit/>
          </a:bodyPr>
          <a:lstStyle/>
          <a:p>
            <a:r>
              <a:rPr lang="en-GB" sz="2400" b="1" dirty="0">
                <a:solidFill>
                  <a:srgbClr val="002060"/>
                </a:solidFill>
              </a:rPr>
              <a:t>Jo Coleman OBE, Energy Transitions Manager UK, Shell</a:t>
            </a:r>
            <a:endParaRPr lang="en-GB" sz="1400" dirty="0">
              <a:solidFill>
                <a:srgbClr val="002060"/>
              </a:solidFill>
            </a:endParaRPr>
          </a:p>
          <a:p>
            <a:endParaRPr lang="en-GB" sz="1400" dirty="0"/>
          </a:p>
          <a:p>
            <a:r>
              <a:rPr lang="en-GB" sz="1400" dirty="0"/>
              <a:t>Jo has worked in Shell for over 20 years in roles spanning oil and gas field development, national energy planning, economics and business development. She has worked in the Netherlands, Brunei, Oman, UAE and Malaysia.  In 2011 Jo returned to the UK and joined the Energy Technologies Institute, a public-private partnership tasked with accelerating technology development and demonstration in support of the UK’s energy transition.   Jo was subsequently appointed Strategy Director and led the ETI’s team of modellers and sector experts exploring UK energy transition pathways and the opportunities and challenges in delivering them.  Jo returned to Shell in 2018 as UK Energy Transition Manager where she has oversight across all of Shell’s energy transition related activities in the UK.   Jo was awarded an OBE in the 2018 New Year’s Honours list and is a Chartered Engineer and a Fellow of the Institute of Mechanical Engineers.</a:t>
            </a:r>
          </a:p>
          <a:p>
            <a:pPr lvl="0"/>
            <a:endParaRPr lang="en-GB" sz="1400" dirty="0">
              <a:solidFill>
                <a:prstClr val="black"/>
              </a:solidFill>
            </a:endParaRPr>
          </a:p>
          <a:p>
            <a:pPr lvl="0"/>
            <a:r>
              <a:rPr lang="en-GB" sz="2400" b="1" dirty="0">
                <a:solidFill>
                  <a:srgbClr val="002060"/>
                </a:solidFill>
              </a:rPr>
              <a:t>Pete Armstrong, CEO, </a:t>
            </a:r>
            <a:r>
              <a:rPr lang="en-GB" sz="2400" b="1" dirty="0" err="1">
                <a:solidFill>
                  <a:srgbClr val="002060"/>
                </a:solidFill>
              </a:rPr>
              <a:t>Mixergy</a:t>
            </a:r>
            <a:endParaRPr lang="en-GB" sz="2400" b="1" dirty="0">
              <a:solidFill>
                <a:srgbClr val="002060"/>
              </a:solidFill>
            </a:endParaRPr>
          </a:p>
          <a:p>
            <a:pPr lvl="0"/>
            <a:endParaRPr lang="en-GB" sz="1400" dirty="0">
              <a:solidFill>
                <a:prstClr val="black"/>
              </a:solidFill>
            </a:endParaRPr>
          </a:p>
          <a:p>
            <a:pPr lvl="0"/>
            <a:r>
              <a:rPr lang="en-GB" sz="1400" dirty="0">
                <a:solidFill>
                  <a:prstClr val="black"/>
                </a:solidFill>
              </a:rPr>
              <a:t>Pete Armstrong worked as a design engineer on hybrid electric vehicles before starting a PhD at Oxford University on energy storage systems. Whilst at Oxford, Pete led the Oxford team which won the technical innovation award at the Shell Eco Marathon in 2013, an electric car endurance contest. The award recognised a novel, reconfigurable PV array and phase controlled clutch system. In 2014, Pete and his colleague, Ren Kang, set up </a:t>
            </a:r>
            <a:r>
              <a:rPr lang="en-GB" sz="1400" dirty="0" err="1">
                <a:solidFill>
                  <a:prstClr val="black"/>
                </a:solidFill>
              </a:rPr>
              <a:t>Mixergy</a:t>
            </a:r>
            <a:r>
              <a:rPr lang="en-GB" sz="1400" dirty="0">
                <a:solidFill>
                  <a:prstClr val="black"/>
                </a:solidFill>
              </a:rPr>
              <a:t> Limited, a company which is developing intelligent hot water tanks to absorb surplus renewable energy from the National Grid. </a:t>
            </a:r>
            <a:r>
              <a:rPr lang="en-GB" sz="1400" dirty="0" err="1">
                <a:solidFill>
                  <a:prstClr val="black"/>
                </a:solidFill>
              </a:rPr>
              <a:t>Mixergy</a:t>
            </a:r>
            <a:r>
              <a:rPr lang="en-GB" sz="1400" dirty="0">
                <a:solidFill>
                  <a:prstClr val="black"/>
                </a:solidFill>
              </a:rPr>
              <a:t> is building the largest virtual battery in the Northern Hemisphere through the deployment of smart hot water tanks and has received investment from Centrica, owner of British Gas to deploy throughout the UK.</a:t>
            </a:r>
            <a:endParaRPr lang="en-GB" sz="1400" dirty="0"/>
          </a:p>
          <a:p>
            <a:endParaRPr lang="en-GB" sz="1400" dirty="0"/>
          </a:p>
          <a:p>
            <a:r>
              <a:rPr lang="en-GB" sz="2400" b="1" dirty="0">
                <a:solidFill>
                  <a:srgbClr val="002060"/>
                </a:solidFill>
              </a:rPr>
              <a:t>Chris Wright, Co-founder &amp; CTO, </a:t>
            </a:r>
            <a:r>
              <a:rPr lang="en-GB" sz="2400" b="1" dirty="0" err="1">
                <a:solidFill>
                  <a:srgbClr val="002060"/>
                </a:solidFill>
              </a:rPr>
              <a:t>Moxia</a:t>
            </a:r>
            <a:endParaRPr lang="en-GB" sz="2400" b="1" dirty="0">
              <a:solidFill>
                <a:srgbClr val="002060"/>
              </a:solidFill>
            </a:endParaRPr>
          </a:p>
          <a:p>
            <a:endParaRPr lang="en-GB" sz="1400" dirty="0"/>
          </a:p>
          <a:p>
            <a:r>
              <a:rPr lang="en-GB" sz="1400" dirty="0"/>
              <a:t>Chris Wright founded </a:t>
            </a:r>
            <a:r>
              <a:rPr lang="en-GB" sz="1400" dirty="0" err="1"/>
              <a:t>Moixa</a:t>
            </a:r>
            <a:r>
              <a:rPr lang="en-GB" sz="1400" dirty="0"/>
              <a:t> with Simon Daniel in 2006 and leads technology development as CTO. Over the last 7 years </a:t>
            </a:r>
            <a:r>
              <a:rPr lang="en-GB" sz="1400" dirty="0" err="1"/>
              <a:t>Moixa</a:t>
            </a:r>
            <a:r>
              <a:rPr lang="en-GB" sz="1400" dirty="0"/>
              <a:t> have developed the UKs leading domestic energy storage system with their UK market-leading </a:t>
            </a:r>
            <a:r>
              <a:rPr lang="en-GB" sz="1400" dirty="0" err="1"/>
              <a:t>Moixa</a:t>
            </a:r>
            <a:r>
              <a:rPr lang="en-GB" sz="1400" dirty="0"/>
              <a:t> Smart Battery.  They are now rolling out their </a:t>
            </a:r>
            <a:r>
              <a:rPr lang="en-GB" sz="1400" dirty="0" err="1"/>
              <a:t>Gridshare</a:t>
            </a:r>
            <a:r>
              <a:rPr lang="en-GB" sz="1400" dirty="0"/>
              <a:t> aggregation platform to multiple manufacturers as they expand.</a:t>
            </a:r>
          </a:p>
          <a:p>
            <a:r>
              <a:rPr lang="en-GB" sz="1400" dirty="0" err="1"/>
              <a:t>Moixa</a:t>
            </a:r>
            <a:r>
              <a:rPr lang="en-GB" sz="1400" dirty="0"/>
              <a:t>  is based in London’s Clerkenwell design district, has a roster of patents in the arena of computer interface technology, batteries and renewable energy. </a:t>
            </a:r>
          </a:p>
          <a:p>
            <a:r>
              <a:rPr lang="en-GB" sz="1400" dirty="0"/>
              <a:t>Chris studied architecture at Cambridge University and worked as an architect at practices including Norman Foster and Partners, and in industrial design, before founding </a:t>
            </a:r>
            <a:r>
              <a:rPr lang="en-GB" sz="1400" dirty="0" err="1"/>
              <a:t>Moixa</a:t>
            </a:r>
            <a:r>
              <a:rPr lang="en-GB" sz="1400" dirty="0"/>
              <a:t> to address Energy systems. </a:t>
            </a:r>
          </a:p>
          <a:p>
            <a:endParaRPr lang="en-GB" sz="1400" dirty="0"/>
          </a:p>
          <a:p>
            <a:endParaRPr lang="en-GB" sz="1400" dirty="0"/>
          </a:p>
          <a:p>
            <a:r>
              <a:rPr lang="en-GB" sz="2400" b="1" dirty="0">
                <a:solidFill>
                  <a:srgbClr val="002060"/>
                </a:solidFill>
              </a:rPr>
              <a:t>Shaun McHugh, </a:t>
            </a:r>
            <a:r>
              <a:rPr lang="en-GB" sz="2400" b="1" dirty="0" err="1">
                <a:solidFill>
                  <a:srgbClr val="002060"/>
                </a:solidFill>
              </a:rPr>
              <a:t>Powerloop</a:t>
            </a:r>
            <a:r>
              <a:rPr lang="en-GB" sz="2400" b="1" dirty="0">
                <a:solidFill>
                  <a:srgbClr val="002060"/>
                </a:solidFill>
              </a:rPr>
              <a:t> V2G Project Manager, Octopus Energy</a:t>
            </a:r>
          </a:p>
          <a:p>
            <a:r>
              <a:rPr lang="en-GB" sz="1400" b="1" dirty="0"/>
              <a:t> </a:t>
            </a:r>
            <a:endParaRPr lang="en-GB" sz="1400" dirty="0"/>
          </a:p>
          <a:p>
            <a:r>
              <a:rPr lang="en-GB" sz="1400" dirty="0"/>
              <a:t>Shaun works at Octopus Energy as the project manager of </a:t>
            </a:r>
            <a:r>
              <a:rPr lang="en-GB" sz="1400" dirty="0" err="1"/>
              <a:t>Powerloop</a:t>
            </a:r>
            <a:r>
              <a:rPr lang="en-GB" sz="1400" dirty="0"/>
              <a:t>, an Innovate funded trial of domestic Vehicle-to-Grid charging. Five years ago he was answering phone calls from energy customers, now he's in control of a £7 million budget. This fact doesn't worry him at all. Honest. Shaun believes new technology like V2G is vital in pushing the UK grid towards a greener and more sustainable future.</a:t>
            </a:r>
          </a:p>
          <a:p>
            <a:endParaRPr lang="en-GB" sz="1400" dirty="0"/>
          </a:p>
          <a:p>
            <a:endParaRPr lang="en-GB" sz="1400" dirty="0"/>
          </a:p>
          <a:p>
            <a:endParaRPr lang="en-GB" sz="1400" dirty="0"/>
          </a:p>
          <a:p>
            <a:endParaRPr lang="en-GB" sz="1400" dirty="0"/>
          </a:p>
          <a:p>
            <a:endParaRPr lang="en-GB" sz="2800" dirty="0"/>
          </a:p>
          <a:p>
            <a:endParaRPr lang="en-GB" sz="2800" dirty="0"/>
          </a:p>
        </p:txBody>
      </p:sp>
      <p:pic>
        <p:nvPicPr>
          <p:cNvPr id="1026" name="Picture 2" descr="Image result for we need you">
            <a:extLst>
              <a:ext uri="{FF2B5EF4-FFF2-40B4-BE49-F238E27FC236}">
                <a16:creationId xmlns:a16="http://schemas.microsoft.com/office/drawing/2014/main" id="{25E9642B-D6F2-4255-9230-A721A09CF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17" y="13663880"/>
            <a:ext cx="1499729" cy="23143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ED645C9-12F5-459D-B253-C61B7DB461D6}"/>
              </a:ext>
            </a:extLst>
          </p:cNvPr>
          <p:cNvSpPr txBox="1"/>
          <p:nvPr/>
        </p:nvSpPr>
        <p:spPr>
          <a:xfrm>
            <a:off x="2526046" y="13905036"/>
            <a:ext cx="9342103" cy="1754326"/>
          </a:xfrm>
          <a:prstGeom prst="rect">
            <a:avLst/>
          </a:prstGeom>
          <a:noFill/>
        </p:spPr>
        <p:txBody>
          <a:bodyPr wrap="square" rtlCol="0">
            <a:spAutoFit/>
          </a:bodyPr>
          <a:lstStyle/>
          <a:p>
            <a:r>
              <a:rPr lang="en-GB" sz="3600" b="1" i="1" dirty="0">
                <a:solidFill>
                  <a:srgbClr val="002060"/>
                </a:solidFill>
              </a:rPr>
              <a:t>And you! Pre-ask the difficult questions on our twitter feed and join the debate on the night</a:t>
            </a:r>
          </a:p>
          <a:p>
            <a:r>
              <a:rPr lang="en-GB" sz="3600" b="1" i="1" dirty="0">
                <a:solidFill>
                  <a:srgbClr val="002060"/>
                </a:solidFill>
              </a:rPr>
              <a:t>@</a:t>
            </a:r>
            <a:r>
              <a:rPr lang="en-GB" sz="3600" b="1" i="1" dirty="0" err="1">
                <a:solidFill>
                  <a:srgbClr val="002060"/>
                </a:solidFill>
              </a:rPr>
              <a:t>EIYPNLondon</a:t>
            </a:r>
            <a:endParaRPr lang="en-GB" sz="3600" b="1" i="1" dirty="0">
              <a:solidFill>
                <a:srgbClr val="002060"/>
              </a:solidFill>
            </a:endParaRPr>
          </a:p>
        </p:txBody>
      </p:sp>
      <p:pic>
        <p:nvPicPr>
          <p:cNvPr id="6" name="Picture 5">
            <a:extLst>
              <a:ext uri="{FF2B5EF4-FFF2-40B4-BE49-F238E27FC236}">
                <a16:creationId xmlns:a16="http://schemas.microsoft.com/office/drawing/2014/main" id="{3F2661DA-33CD-454C-A419-EFC358951E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554" y="3929527"/>
            <a:ext cx="1664321" cy="2148024"/>
          </a:xfrm>
          <a:prstGeom prst="rect">
            <a:avLst/>
          </a:prstGeom>
        </p:spPr>
      </p:pic>
      <p:pic>
        <p:nvPicPr>
          <p:cNvPr id="8" name="Picture 7">
            <a:extLst>
              <a:ext uri="{FF2B5EF4-FFF2-40B4-BE49-F238E27FC236}">
                <a16:creationId xmlns:a16="http://schemas.microsoft.com/office/drawing/2014/main" id="{E40613D9-012B-4A6F-AEF6-0D2E2044B10B}"/>
              </a:ext>
            </a:extLst>
          </p:cNvPr>
          <p:cNvPicPr>
            <a:picLocks noChangeAspect="1"/>
          </p:cNvPicPr>
          <p:nvPr/>
        </p:nvPicPr>
        <p:blipFill rotWithShape="1">
          <a:blip r:embed="rId7">
            <a:extLst>
              <a:ext uri="{28A0092B-C50C-407E-A947-70E740481C1C}">
                <a14:useLocalDpi xmlns:a14="http://schemas.microsoft.com/office/drawing/2010/main" val="0"/>
              </a:ext>
            </a:extLst>
          </a:blip>
          <a:srcRect t="-681"/>
          <a:stretch/>
        </p:blipFill>
        <p:spPr>
          <a:xfrm>
            <a:off x="511554" y="8703155"/>
            <a:ext cx="1664321" cy="2146991"/>
          </a:xfrm>
          <a:prstGeom prst="rect">
            <a:avLst/>
          </a:prstGeom>
        </p:spPr>
      </p:pic>
      <p:pic>
        <p:nvPicPr>
          <p:cNvPr id="3" name="Picture 2">
            <a:extLst>
              <a:ext uri="{FF2B5EF4-FFF2-40B4-BE49-F238E27FC236}">
                <a16:creationId xmlns:a16="http://schemas.microsoft.com/office/drawing/2014/main" id="{04F2E979-7AF1-4544-A02D-1766B991F18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8393" y="6338892"/>
            <a:ext cx="1717481" cy="2146992"/>
          </a:xfrm>
          <a:prstGeom prst="rect">
            <a:avLst/>
          </a:prstGeom>
        </p:spPr>
      </p:pic>
      <p:pic>
        <p:nvPicPr>
          <p:cNvPr id="7" name="Picture 6">
            <a:extLst>
              <a:ext uri="{FF2B5EF4-FFF2-40B4-BE49-F238E27FC236}">
                <a16:creationId xmlns:a16="http://schemas.microsoft.com/office/drawing/2014/main" id="{9DF7A7E8-9121-4883-AD51-F347EAC60EF6}"/>
              </a:ext>
            </a:extLst>
          </p:cNvPr>
          <p:cNvPicPr>
            <a:picLocks noChangeAspect="1"/>
          </p:cNvPicPr>
          <p:nvPr/>
        </p:nvPicPr>
        <p:blipFill>
          <a:blip r:embed="rId9"/>
          <a:stretch>
            <a:fillRect/>
          </a:stretch>
        </p:blipFill>
        <p:spPr>
          <a:xfrm>
            <a:off x="511553" y="11117536"/>
            <a:ext cx="1664352" cy="2145978"/>
          </a:xfrm>
          <a:prstGeom prst="rect">
            <a:avLst/>
          </a:prstGeom>
        </p:spPr>
      </p:pic>
    </p:spTree>
    <p:extLst>
      <p:ext uri="{BB962C8B-B14F-4D97-AF65-F5344CB8AC3E}">
        <p14:creationId xmlns:p14="http://schemas.microsoft.com/office/powerpoint/2010/main" val="3693007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669</Words>
  <Application>Microsoft Office PowerPoint</Application>
  <PresentationFormat>Custom</PresentationFormat>
  <Paragraphs>52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2019-06-10T15:36:00Z</dcterms:created>
  <dcterms:modified xsi:type="dcterms:W3CDTF">2019-06-13T14:15:53Z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ies>
</file>